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77F"/>
    <a:srgbClr val="745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solidFill>
            <a:schemeClr val="tx1">
              <a:alpha val="65000"/>
            </a:schemeClr>
          </a:solidFill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solidFill>
            <a:schemeClr val="tx1">
              <a:alpha val="65000"/>
            </a:schemeClr>
          </a:solidFill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2020-01-16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2020-01-16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Avenir LT Std 45 Book" panose="020B050202020302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Avenir LT Std 35 Light" panose="020B040202020302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fil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4A69-3558-4102-908A-AA3B0D7A4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4" y="2227890"/>
            <a:ext cx="6831673" cy="1200630"/>
          </a:xfrm>
          <a:solidFill>
            <a:schemeClr val="tx1">
              <a:alpha val="80000"/>
            </a:schemeClr>
          </a:solidFill>
        </p:spPr>
        <p:txBody>
          <a:bodyPr/>
          <a:lstStyle/>
          <a:p>
            <a:r>
              <a:rPr lang="en-US" b="1" cap="none" dirty="0"/>
              <a:t>Files in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F5D9A-5959-4AE2-AE16-364C58B1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3418847"/>
            <a:ext cx="6831673" cy="1086237"/>
          </a:xfr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/>
              <a:t>Prepared and presented by Simeon Ramjit</a:t>
            </a:r>
          </a:p>
        </p:txBody>
      </p:sp>
    </p:spTree>
    <p:extLst>
      <p:ext uri="{BB962C8B-B14F-4D97-AF65-F5344CB8AC3E}">
        <p14:creationId xmlns:p14="http://schemas.microsoft.com/office/powerpoint/2010/main" val="32838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17500"/>
            <a:ext cx="9601200" cy="1485900"/>
          </a:xfrm>
        </p:spPr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0450"/>
            <a:ext cx="1019810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 how do we tell when we’re at the end of the file?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So we can safely read in a file, for the most part, but at this point you’d realize that we read in one word at a time and not the line itself.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56441B-65EC-4A19-8BAC-00C70156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727" y="2109688"/>
            <a:ext cx="9353843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input_file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filestuff</a:t>
            </a: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 if we get to here then the read was successful. If it was not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the stream operator would return false and break the loop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// We can now execute instructions on valid data.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67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17500"/>
            <a:ext cx="9601200" cy="1485900"/>
          </a:xfrm>
        </p:spPr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0450"/>
            <a:ext cx="1019810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need to use: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56441B-65EC-4A19-8BAC-00C70156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727" y="2725241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830F0A-A01F-45E3-A22A-5359601ABE09}"/>
              </a:ext>
            </a:extLst>
          </p:cNvPr>
          <p:cNvSpPr/>
          <p:nvPr/>
        </p:nvSpPr>
        <p:spPr>
          <a:xfrm>
            <a:off x="3729590" y="1109276"/>
            <a:ext cx="7541659" cy="464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getline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 std::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ifstream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filestream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std::string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stringvar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1C94F22-0E26-4E16-ADCC-601F1D910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6092" y="1617546"/>
            <a:ext cx="8961107" cy="50629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fstream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std::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ifstream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std::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example file.txt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//store filename in string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if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//file not open, throw error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//Using \ to break up long cout statement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std::cout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Uh-oh, file not found.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        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Ensure file is in project directory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//yay, do something with data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fileData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      //use </a:t>
            </a:r>
            <a:r>
              <a:rPr lang="en-US" altLang="en-US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getline</a:t>
            </a:r>
            <a:r>
              <a:rPr lang="en-US" alt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 to read up to \n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   while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fileData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std::cout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fileData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   </a:t>
            </a:r>
            <a:r>
              <a:rPr lang="en-US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//what’s missing? Check slide 5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  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00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17500"/>
            <a:ext cx="9601200" cy="1485900"/>
          </a:xfrm>
        </p:spPr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0450"/>
            <a:ext cx="1019810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if I have a .csv (comma separated file) ? Or just a file that indicates line endings by some other character that’s not \n ?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getline</a:t>
            </a:r>
            <a:r>
              <a:rPr lang="en-US" dirty="0"/>
              <a:t>(…) has a delimiter that allows you to specify what character you’d like to read      </a:t>
            </a:r>
            <a:r>
              <a:rPr lang="en-US" dirty="0" err="1"/>
              <a:t>uup</a:t>
            </a:r>
            <a:r>
              <a:rPr lang="en-US" dirty="0"/>
              <a:t> to. </a:t>
            </a:r>
          </a:p>
          <a:p>
            <a:pPr>
              <a:lnSpc>
                <a:spcPct val="150000"/>
              </a:lnSpc>
            </a:pPr>
            <a:r>
              <a:rPr lang="en-US" dirty="0"/>
              <a:t>Create a new file in </a:t>
            </a:r>
            <a:r>
              <a:rPr lang="en-US" dirty="0" err="1"/>
              <a:t>yourproject</a:t>
            </a:r>
            <a:r>
              <a:rPr lang="en-US" dirty="0"/>
              <a:t> directory called commaSeparatedValues.txt</a:t>
            </a:r>
          </a:p>
          <a:p>
            <a:pPr>
              <a:lnSpc>
                <a:spcPct val="150000"/>
              </a:lnSpc>
            </a:pPr>
            <a:r>
              <a:rPr lang="en-US" dirty="0"/>
              <a:t>Enter the following text: </a:t>
            </a:r>
            <a:r>
              <a:rPr lang="en-US" dirty="0" err="1"/>
              <a:t>comma,separated,text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Now use </a:t>
            </a:r>
            <a:r>
              <a:rPr lang="en-US" dirty="0" err="1"/>
              <a:t>getline</a:t>
            </a:r>
            <a:r>
              <a:rPr lang="en-US" dirty="0"/>
              <a:t> with a comma as a delimiter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56441B-65EC-4A19-8BAC-00C70156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727" y="2725241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12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17500"/>
            <a:ext cx="9601200" cy="1485900"/>
          </a:xfrm>
        </p:spPr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56441B-65EC-4A19-8BAC-00C70156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727" y="2725241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8A49C-6BB8-49B4-8DE7-2833627B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FC082D7-F420-4AC3-8178-C3F5F25AC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027798"/>
            <a:ext cx="10315644" cy="53553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fstream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ifstream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commaSeparatedValues.txt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//store filename in 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//file not open, throw error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//Using \ to break up long cout statement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std::cout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Uh-oh, file not found.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Ensure file is in project directory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//yay, do something with 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  //use </a:t>
            </a:r>
            <a:r>
              <a:rPr lang="en-US" alt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getline</a:t>
            </a:r>
            <a:r>
              <a:rPr lang="en-US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 with custom delimiter ’,’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   while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std::cout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  </a:t>
            </a:r>
            <a:r>
              <a:rPr lang="en-US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//what’s missing? Check slide 5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5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17500"/>
            <a:ext cx="9601200" cy="1485900"/>
          </a:xfrm>
        </p:spPr>
        <p:txBody>
          <a:bodyPr/>
          <a:lstStyle/>
          <a:p>
            <a:r>
              <a:rPr lang="en-US" dirty="0"/>
              <a:t>Files - Extras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56441B-65EC-4A19-8BAC-00C70156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727" y="2725241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8A49C-6BB8-49B4-8DE7-2833627B2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75907"/>
            <a:ext cx="9601200" cy="4591493"/>
          </a:xfrm>
        </p:spPr>
        <p:txBody>
          <a:bodyPr/>
          <a:lstStyle/>
          <a:p>
            <a:r>
              <a:rPr lang="en-US" dirty="0"/>
              <a:t>Sometimes you might need to reset the file position without closing and reopening the file (File I/O is expensive)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tellg</a:t>
            </a:r>
            <a:r>
              <a:rPr lang="en-US" b="1" dirty="0">
                <a:latin typeface="Consolas" panose="020B0609020204030204" pitchFamily="49" charset="0"/>
              </a:rPr>
              <a:t>() and </a:t>
            </a:r>
            <a:r>
              <a:rPr lang="en-US" b="1" dirty="0" err="1">
                <a:latin typeface="Consolas" panose="020B0609020204030204" pitchFamily="49" charset="0"/>
              </a:rPr>
              <a:t>tellp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/>
              <a:t>– </a:t>
            </a:r>
            <a:r>
              <a:rPr lang="en-US" dirty="0"/>
              <a:t>Tells the position of </a:t>
            </a:r>
            <a:r>
              <a:rPr lang="en-US" dirty="0" err="1"/>
              <a:t>streampos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</a:rPr>
              <a:t>seekg</a:t>
            </a:r>
            <a:r>
              <a:rPr lang="en-US" b="1" dirty="0">
                <a:latin typeface="Consolas" panose="020B0609020204030204" pitchFamily="49" charset="0"/>
              </a:rPr>
              <a:t>() and </a:t>
            </a:r>
            <a:r>
              <a:rPr lang="en-US" b="1" dirty="0" err="1">
                <a:latin typeface="Consolas" panose="020B0609020204030204" pitchFamily="49" charset="0"/>
              </a:rPr>
              <a:t>seekp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dirty="0"/>
              <a:t>-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/>
              <a:t>Sets the position of </a:t>
            </a:r>
            <a:r>
              <a:rPr lang="en-US" dirty="0" err="1"/>
              <a:t>streampos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hlinkClick r:id="rId2"/>
              </a:rPr>
              <a:t>http://www.cplusplus.com/doc/tutorial/files/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03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86D5-9C46-4298-8DD1-685B5929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4622"/>
            <a:ext cx="9601200" cy="694592"/>
          </a:xfrm>
        </p:spPr>
        <p:txBody>
          <a:bodyPr>
            <a:normAutofit fontScale="90000"/>
          </a:bodyPr>
          <a:lstStyle/>
          <a:p>
            <a:pPr algn="ctr"/>
            <a:r>
              <a:rPr lang="en-TT" dirty="0"/>
              <a:t>Questions?</a:t>
            </a:r>
          </a:p>
        </p:txBody>
      </p:sp>
      <p:pic>
        <p:nvPicPr>
          <p:cNvPr id="5" name="Content Placeholder 4" descr="Envelope">
            <a:extLst>
              <a:ext uri="{FF2B5EF4-FFF2-40B4-BE49-F238E27FC236}">
                <a16:creationId xmlns:a16="http://schemas.microsoft.com/office/drawing/2014/main" id="{8F04317B-AC85-436E-980C-FB1BF17E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195" y="3400564"/>
            <a:ext cx="469900" cy="4699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2AAD1-1AB7-4C19-B72B-29E91180299E}"/>
              </a:ext>
            </a:extLst>
          </p:cNvPr>
          <p:cNvGrpSpPr/>
          <p:nvPr/>
        </p:nvGrpSpPr>
        <p:grpSpPr>
          <a:xfrm>
            <a:off x="3331991" y="3455408"/>
            <a:ext cx="6904822" cy="984211"/>
            <a:chOff x="3013975" y="2775171"/>
            <a:chExt cx="6904822" cy="9842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9D207D-CF63-4362-AED7-241142869A58}"/>
                </a:ext>
              </a:extLst>
            </p:cNvPr>
            <p:cNvSpPr txBox="1"/>
            <p:nvPr/>
          </p:nvSpPr>
          <p:spPr>
            <a:xfrm>
              <a:off x="3383307" y="2775171"/>
              <a:ext cx="6485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T" dirty="0">
                  <a:latin typeface="Avenir LT Std 35 Light" panose="020B0402020203020204" pitchFamily="34" charset="0"/>
                </a:rPr>
                <a:t>simeon.ramjit@sta.uwi.edu</a:t>
              </a:r>
              <a:br>
                <a:rPr lang="en-TT" dirty="0">
                  <a:latin typeface="Avenir LT Std 35 Light" panose="020B0402020203020204" pitchFamily="34" charset="0"/>
                </a:rPr>
              </a:br>
              <a:endParaRPr lang="en-TT" dirty="0">
                <a:latin typeface="Avenir LT Std 35 Light" panose="020B0402020203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28EF1-7749-4B39-A843-0C85DDD5FC66}"/>
                </a:ext>
              </a:extLst>
            </p:cNvPr>
            <p:cNvGrpSpPr/>
            <p:nvPr/>
          </p:nvGrpSpPr>
          <p:grpSpPr>
            <a:xfrm>
              <a:off x="3013975" y="3390050"/>
              <a:ext cx="6904822" cy="369332"/>
              <a:chOff x="3013975" y="3853058"/>
              <a:chExt cx="6904822" cy="369332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ACE3A61-2832-43E4-AA7B-86488A0B9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13975" y="3853058"/>
                <a:ext cx="369332" cy="3693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39DEA-B22B-400C-ADBB-EB835428EC3A}"/>
                  </a:ext>
                </a:extLst>
              </p:cNvPr>
              <p:cNvSpPr txBox="1"/>
              <p:nvPr/>
            </p:nvSpPr>
            <p:spPr>
              <a:xfrm>
                <a:off x="3433591" y="3853058"/>
                <a:ext cx="6485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T" dirty="0">
                    <a:latin typeface="Avenir LT Std 35 Light" panose="020B0402020203020204" pitchFamily="34" charset="0"/>
                  </a:rPr>
                  <a:t>github.com/simeon9696/programmingworkshop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95189-46AB-45F8-AA2A-2A633A34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8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file is an object that stores data , information or settings used with a program.</a:t>
            </a:r>
          </a:p>
          <a:p>
            <a:pPr>
              <a:lnSpc>
                <a:spcPct val="150000"/>
              </a:lnSpc>
            </a:pPr>
            <a:r>
              <a:rPr lang="en-US" dirty="0"/>
              <a:t>Files have varying encoding schemes that enable them to represent varying types of data. </a:t>
            </a:r>
          </a:p>
          <a:p>
            <a:pPr>
              <a:lnSpc>
                <a:spcPct val="150000"/>
              </a:lnSpc>
            </a:pPr>
            <a:r>
              <a:rPr lang="en-US" dirty="0"/>
              <a:t>We would be looking at file Input-Output (I/O – reading and writing) operations using C++</a:t>
            </a:r>
          </a:p>
        </p:txBody>
      </p:sp>
    </p:spTree>
    <p:extLst>
      <p:ext uri="{BB962C8B-B14F-4D97-AF65-F5344CB8AC3E}">
        <p14:creationId xmlns:p14="http://schemas.microsoft.com/office/powerpoint/2010/main" val="51336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41490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C++ has three (3) classes that enable file I/O ops:</a:t>
            </a:r>
          </a:p>
          <a:p>
            <a:pPr lvl="1">
              <a:lnSpc>
                <a:spcPct val="150000"/>
              </a:lnSpc>
            </a:pPr>
            <a:r>
              <a:rPr lang="en-US" i="0" dirty="0">
                <a:latin typeface="Consolas" panose="020B0609020204030204" pitchFamily="49" charset="0"/>
              </a:rPr>
              <a:t>ofstream – </a:t>
            </a:r>
            <a:r>
              <a:rPr lang="en-US" i="0" dirty="0"/>
              <a:t>enables a stream that writes to files only</a:t>
            </a:r>
          </a:p>
          <a:p>
            <a:pPr lvl="1">
              <a:lnSpc>
                <a:spcPct val="150000"/>
              </a:lnSpc>
            </a:pPr>
            <a:r>
              <a:rPr lang="en-US" i="0" dirty="0">
                <a:latin typeface="Consolas" panose="020B0609020204030204" pitchFamily="49" charset="0"/>
              </a:rPr>
              <a:t>ifstream - </a:t>
            </a:r>
            <a:r>
              <a:rPr lang="en-US" i="0" dirty="0"/>
              <a:t>enables a stream that writes read to files only</a:t>
            </a:r>
          </a:p>
          <a:p>
            <a:pPr lvl="1">
              <a:lnSpc>
                <a:spcPct val="150000"/>
              </a:lnSpc>
            </a:pPr>
            <a:r>
              <a:rPr lang="en-US" i="0" dirty="0">
                <a:latin typeface="Consolas" panose="020B0609020204030204" pitchFamily="49" charset="0"/>
              </a:rPr>
              <a:t>fstream – </a:t>
            </a:r>
            <a:r>
              <a:rPr lang="en-US" i="0" dirty="0"/>
              <a:t>enables a stream that allows reading &amp; writing to files</a:t>
            </a:r>
          </a:p>
          <a:p>
            <a:pPr>
              <a:lnSpc>
                <a:spcPct val="150000"/>
              </a:lnSpc>
            </a:pPr>
            <a:r>
              <a:rPr lang="en-US" dirty="0"/>
              <a:t>These classes were derived from the </a:t>
            </a:r>
            <a:r>
              <a:rPr lang="en-US" dirty="0" err="1"/>
              <a:t>istream</a:t>
            </a:r>
            <a:r>
              <a:rPr lang="en-US" dirty="0"/>
              <a:t> and </a:t>
            </a:r>
            <a:r>
              <a:rPr lang="en-US" dirty="0" err="1"/>
              <a:t>ostream</a:t>
            </a:r>
            <a:r>
              <a:rPr lang="en-US" dirty="0"/>
              <a:t>. You’ve already used objects from these classes. </a:t>
            </a:r>
          </a:p>
          <a:p>
            <a:pPr>
              <a:lnSpc>
                <a:spcPct val="150000"/>
              </a:lnSpc>
            </a:pPr>
            <a:r>
              <a:rPr lang="en-US" i="0" dirty="0"/>
              <a:t>We use these streams the same way we use </a:t>
            </a:r>
            <a:r>
              <a:rPr lang="en-US" i="0" dirty="0" err="1"/>
              <a:t>cin</a:t>
            </a:r>
            <a:r>
              <a:rPr lang="en-US" i="0" dirty="0"/>
              <a:t> and cout except now we will stream to or from a physical file.</a:t>
            </a:r>
          </a:p>
          <a:p>
            <a:pPr>
              <a:lnSpc>
                <a:spcPct val="150000"/>
              </a:lnSpc>
            </a:pPr>
            <a:endParaRPr lang="en-US" i="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0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44119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enable it’s use in a program, the appropriate class has to be included at the start of the file, like all #include.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Opening &amp; closing files use a member function of the ‘file’ class. Whether it’s to read or write, the method to open and close a file stays the same</a:t>
            </a:r>
            <a:endParaRPr lang="en-US" i="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i="0" dirty="0"/>
              <a:t>Files can be opened either </a:t>
            </a:r>
            <a:r>
              <a:rPr lang="en-US" dirty="0"/>
              <a:t>to be read or to be written to. 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To create an output stream 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To create an input stream</a:t>
            </a:r>
          </a:p>
          <a:p>
            <a:pPr>
              <a:lnSpc>
                <a:spcPct val="150000"/>
              </a:lnSpc>
            </a:pPr>
            <a:endParaRPr lang="en-US" i="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AD603D-2B78-45D3-B12D-4742305DEA5C}"/>
              </a:ext>
            </a:extLst>
          </p:cNvPr>
          <p:cNvSpPr/>
          <p:nvPr/>
        </p:nvSpPr>
        <p:spPr>
          <a:xfrm>
            <a:off x="1838325" y="2510790"/>
            <a:ext cx="8880713" cy="554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T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#include</a:t>
            </a:r>
            <a:r>
              <a:rPr lang="en-TT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&lt;fstream&gt;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6964C7E-A071-4EA4-ABB3-9D16667F1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803781"/>
            <a:ext cx="37465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ofstream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output_file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795A023-1BE5-4BD8-8E14-0DE602A07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0" y="5360355"/>
            <a:ext cx="37465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alt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in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put_file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79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1019810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Let’s put it all together!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If file that does not exist, is opened using an output stream it will be created. If it does exist it will be overwritten.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72B2350-4E56-4FCE-B415-3DD3DC0A3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92217"/>
            <a:ext cx="10689265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ofstream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outputFile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//declare output file 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outputFile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altLang="en-US" sz="2000" dirty="0">
                <a:solidFill>
                  <a:srgbClr val="B776FB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file.txt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//We can use spaces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normally,but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dont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outputFile</a:t>
            </a: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 can write to a file!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/n-newline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outputFile</a:t>
            </a: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This </a:t>
            </a:r>
            <a:r>
              <a:rPr lang="en-US" alt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is interesting :D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outputFile.</a:t>
            </a:r>
            <a:r>
              <a:rPr lang="en-US" altLang="en-US" sz="2000" dirty="0" err="1">
                <a:solidFill>
                  <a:srgbClr val="74531F"/>
                </a:solidFill>
                <a:latin typeface="Consolas" panose="020B0609020204030204" pitchFamily="49" charset="0"/>
              </a:rPr>
              <a:t>close</a:t>
            </a:r>
            <a:r>
              <a:rPr lang="en-US" altLang="en-US" sz="2000" dirty="0">
                <a:latin typeface="Consolas" panose="020B0609020204030204" pitchFamily="49" charset="0"/>
              </a:rPr>
              <a:t>();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//Always close the file when you’re done, why?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1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1019810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Reading files is a bit more complex</a:t>
            </a:r>
          </a:p>
          <a:p>
            <a:pPr>
              <a:lnSpc>
                <a:spcPct val="150000"/>
              </a:lnSpc>
            </a:pPr>
            <a:r>
              <a:rPr lang="en-US" dirty="0"/>
              <a:t>We need to check if the file exists and then read it</a:t>
            </a:r>
          </a:p>
          <a:p>
            <a:pPr>
              <a:lnSpc>
                <a:spcPct val="150000"/>
              </a:lnSpc>
            </a:pPr>
            <a:r>
              <a:rPr lang="en-US" dirty="0"/>
              <a:t>We also to properly track where we are in the file to avoid working with uninitialized or garbage data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8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17500"/>
            <a:ext cx="9601200" cy="1485900"/>
          </a:xfrm>
        </p:spPr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0450"/>
            <a:ext cx="1019810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Let’s start off simple. Read in the file we just wrote to and display it in the console</a:t>
            </a:r>
          </a:p>
          <a:p>
            <a:pPr>
              <a:lnSpc>
                <a:spcPct val="150000"/>
              </a:lnSpc>
            </a:pPr>
            <a:r>
              <a:rPr lang="en-US" dirty="0"/>
              <a:t>First we need to check if the file exists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1E007F-DF5E-45C1-BC2E-038D3302D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002" y="2139295"/>
            <a:ext cx="8366393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ifstream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//declare input file 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example file.txt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std::cout </a:t>
            </a:r>
            <a:r>
              <a:rPr lang="en-US" alt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>
                <a:solidFill>
                  <a:srgbClr val="E21F1F"/>
                </a:solidFill>
                <a:latin typeface="Consolas" panose="020B0609020204030204" pitchFamily="49" charset="0"/>
              </a:rPr>
              <a:t>“</a:t>
            </a:r>
            <a:r>
              <a:rPr lang="en-US" alt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File found!</a:t>
            </a:r>
            <a:r>
              <a:rPr lang="en-US" altLang="en-US" sz="20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std::</a:t>
            </a:r>
            <a:r>
              <a:rPr lang="en-US" altLang="en-US" sz="2000" dirty="0">
                <a:solidFill>
                  <a:srgbClr val="74531F"/>
                </a:solidFill>
                <a:latin typeface="Consolas" panose="020B0609020204030204" pitchFamily="49" charset="0"/>
              </a:rPr>
              <a:t>endl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else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That file does not exist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1F377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input_file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2000" dirty="0" err="1">
                <a:solidFill>
                  <a:srgbClr val="74531F"/>
                </a:solidFill>
                <a:latin typeface="Consolas" panose="020B0609020204030204" pitchFamily="49" charset="0"/>
              </a:rPr>
              <a:t>close</a:t>
            </a:r>
            <a:r>
              <a:rPr lang="en-US" altLang="en-US" sz="2000" dirty="0">
                <a:solidFill>
                  <a:srgbClr val="74531F"/>
                </a:solidFill>
                <a:latin typeface="Consolas" panose="020B0609020204030204" pitchFamily="49" charset="0"/>
              </a:rPr>
              <a:t>();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2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17500"/>
            <a:ext cx="9601200" cy="1485900"/>
          </a:xfrm>
        </p:spPr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0450"/>
            <a:ext cx="1019810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Read in data and output via console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7DF26D5-0406-4A70-A87A-075383501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400" y="1215965"/>
            <a:ext cx="8789586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ifstream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//declare input file stream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example file.txt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myText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//declare string to hold text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 while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myText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//as long as data is valid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myText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std::cout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That file does not exist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std::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0;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5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160-4A1A-418C-A847-E11FCFA8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17500"/>
            <a:ext cx="9601200" cy="1485900"/>
          </a:xfrm>
        </p:spPr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318-27EB-4B0D-A3CE-7D43997A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0450"/>
            <a:ext cx="1019810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Remember we said we had to keep track of our position in the file? </a:t>
            </a:r>
          </a:p>
          <a:p>
            <a:pPr>
              <a:lnSpc>
                <a:spcPct val="150000"/>
              </a:lnSpc>
            </a:pPr>
            <a:r>
              <a:rPr lang="en-US" dirty="0"/>
              <a:t>This is done via </a:t>
            </a:r>
            <a:r>
              <a:rPr lang="en-US" altLang="en-US" dirty="0">
                <a:solidFill>
                  <a:srgbClr val="8F08C4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input_file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dirty="0">
                <a:solidFill>
                  <a:srgbClr val="008080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myText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Using </a:t>
            </a:r>
            <a:r>
              <a:rPr lang="en-US" altLang="en-US" dirty="0">
                <a:solidFill>
                  <a:srgbClr val="8F08C4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filestream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latin typeface="Consolas" panose="020B0609020204030204" pitchFamily="49" charset="0"/>
              </a:rPr>
              <a:t>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en-US" dirty="0">
                <a:solidFill>
                  <a:srgbClr val="000000"/>
                </a:solidFill>
              </a:rPr>
              <a:t>is bad practice. This is because the .</a:t>
            </a:r>
            <a:r>
              <a:rPr lang="en-US" dirty="0" err="1">
                <a:solidFill>
                  <a:srgbClr val="000000"/>
                </a:solidFill>
              </a:rPr>
              <a:t>eof</a:t>
            </a:r>
            <a:r>
              <a:rPr lang="en-US" dirty="0">
                <a:solidFill>
                  <a:srgbClr val="000000"/>
                </a:solidFill>
              </a:rPr>
              <a:t>() only sets the ‘end of file’ flag bit </a:t>
            </a:r>
            <a:r>
              <a:rPr lang="en-US" i="1" dirty="0">
                <a:solidFill>
                  <a:srgbClr val="000000"/>
                </a:solidFill>
              </a:rPr>
              <a:t>after</a:t>
            </a:r>
            <a:r>
              <a:rPr lang="en-US" dirty="0">
                <a:solidFill>
                  <a:srgbClr val="000000"/>
                </a:solidFill>
              </a:rPr>
              <a:t> data has been read in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56441B-65EC-4A19-8BAC-00C70156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700" y="3429000"/>
            <a:ext cx="9353843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eof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filestuff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Seems like we’re not at the end of the stream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input_file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en-US" sz="2000" dirty="0" err="1">
                <a:solidFill>
                  <a:srgbClr val="1F377F"/>
                </a:solidFill>
                <a:latin typeface="Consolas" panose="020B0609020204030204" pitchFamily="49" charset="0"/>
              </a:rPr>
              <a:t>filestuff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 now we read the file and discover it’s the end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the </a:t>
            </a:r>
            <a:r>
              <a:rPr lang="en-US" alt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eof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bit will be set (as well as the fail bit) and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 we then go on to execute instructions on uninitialized data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6981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858</TotalTime>
  <Words>1448</Words>
  <Application>Microsoft Office PowerPoint</Application>
  <PresentationFormat>Widescreen</PresentationFormat>
  <Paragraphs>161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LT Std 35 Light</vt:lpstr>
      <vt:lpstr>Avenir LT Std 45 Book</vt:lpstr>
      <vt:lpstr>Consolas</vt:lpstr>
      <vt:lpstr>Fira Code</vt:lpstr>
      <vt:lpstr>Franklin Gothic Book</vt:lpstr>
      <vt:lpstr>Crop</vt:lpstr>
      <vt:lpstr>Files in C++</vt:lpstr>
      <vt:lpstr>Files in C++</vt:lpstr>
      <vt:lpstr>File Classes</vt:lpstr>
      <vt:lpstr>Opening Files</vt:lpstr>
      <vt:lpstr>Writing to files</vt:lpstr>
      <vt:lpstr>Reading Files</vt:lpstr>
      <vt:lpstr>Reading Files</vt:lpstr>
      <vt:lpstr>Reading Files</vt:lpstr>
      <vt:lpstr>Reading Files</vt:lpstr>
      <vt:lpstr>Reading Files</vt:lpstr>
      <vt:lpstr>Reading Files</vt:lpstr>
      <vt:lpstr>Reading Files</vt:lpstr>
      <vt:lpstr>Reading Files</vt:lpstr>
      <vt:lpstr>Files - Extras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Simeon Ramjit</dc:creator>
  <cp:lastModifiedBy>Simeon Ramjit</cp:lastModifiedBy>
  <cp:revision>28</cp:revision>
  <dcterms:created xsi:type="dcterms:W3CDTF">2020-01-12T12:35:32Z</dcterms:created>
  <dcterms:modified xsi:type="dcterms:W3CDTF">2020-01-16T04:45:52Z</dcterms:modified>
</cp:coreProperties>
</file>